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23" r:id="rId1"/>
  </p:sldMasterIdLst>
  <p:notesMasterIdLst>
    <p:notesMasterId r:id="rId25"/>
  </p:notesMasterIdLst>
  <p:sldIdLst>
    <p:sldId id="256" r:id="rId2"/>
    <p:sldId id="257" r:id="rId3"/>
    <p:sldId id="270" r:id="rId4"/>
    <p:sldId id="279" r:id="rId5"/>
    <p:sldId id="258" r:id="rId6"/>
    <p:sldId id="274" r:id="rId7"/>
    <p:sldId id="269" r:id="rId8"/>
    <p:sldId id="268" r:id="rId9"/>
    <p:sldId id="271" r:id="rId10"/>
    <p:sldId id="272" r:id="rId11"/>
    <p:sldId id="259" r:id="rId12"/>
    <p:sldId id="273" r:id="rId13"/>
    <p:sldId id="265" r:id="rId14"/>
    <p:sldId id="260" r:id="rId15"/>
    <p:sldId id="275" r:id="rId16"/>
    <p:sldId id="262" r:id="rId17"/>
    <p:sldId id="276" r:id="rId18"/>
    <p:sldId id="264" r:id="rId19"/>
    <p:sldId id="277" r:id="rId20"/>
    <p:sldId id="278" r:id="rId21"/>
    <p:sldId id="263" r:id="rId22"/>
    <p:sldId id="266" r:id="rId23"/>
    <p:sldId id="26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1" d="100"/>
          <a:sy n="91" d="100"/>
        </p:scale>
        <p:origin x="-70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esProps" Target="presProps.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viewProps" Target="viewProps.xml"/><Relationship Id="rId26" Type="http://schemas.openxmlformats.org/officeDocument/2006/relationships/printerSettings" Target="printerSettings/printerSettings1.bin"/><Relationship Id="rId30" Type="http://schemas.openxmlformats.org/officeDocument/2006/relationships/tableStyles" Target="tableStyles.xml"/><Relationship Id="rId11" Type="http://schemas.openxmlformats.org/officeDocument/2006/relationships/slide" Target="slides/slide10.xml"/><Relationship Id="rId29" Type="http://schemas.openxmlformats.org/officeDocument/2006/relationships/theme" Target="theme/theme1.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8A5D25-DE30-FF44-9CAD-65EE904C1938}" type="datetimeFigureOut">
              <a:rPr lang="en-US" smtClean="0"/>
              <a:pPr/>
              <a:t>9/6/08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D58AF2-5ABA-924B-A880-C3B26445601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people</a:t>
            </a:r>
            <a:r>
              <a:rPr lang="en-US" baseline="0" dirty="0" smtClean="0"/>
              <a:t> why they are here and what they’re planning to do with DS in their academic setting.</a:t>
            </a:r>
            <a:endParaRPr lang="en-US" dirty="0" smtClean="0"/>
          </a:p>
          <a:p>
            <a:r>
              <a:rPr lang="en-US" dirty="0" smtClean="0"/>
              <a:t>My </a:t>
            </a:r>
            <a:r>
              <a:rPr lang="en-US" dirty="0" smtClean="0"/>
              <a:t>story of how I got into digital storytelling. Researching</a:t>
            </a:r>
            <a:r>
              <a:rPr lang="en-US" baseline="0" dirty="0" smtClean="0"/>
              <a:t> multimedia storytelling at Lesley. CDS workshop. GT research</a:t>
            </a:r>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Renaissance video.</a:t>
            </a:r>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Reference</a:t>
            </a:r>
            <a:r>
              <a:rPr lang="en-US" baseline="0" dirty="0" smtClean="0"/>
              <a:t> </a:t>
            </a:r>
            <a:r>
              <a:rPr lang="en-US" baseline="0" dirty="0" err="1" smtClean="0"/>
              <a:t>Bernajean</a:t>
            </a:r>
            <a:r>
              <a:rPr lang="en-US" baseline="0" dirty="0" smtClean="0"/>
              <a:t> and Jason’s books.</a:t>
            </a:r>
          </a:p>
          <a:p>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dream school – represent every voice of every student, staff</a:t>
            </a:r>
            <a:r>
              <a:rPr lang="en-US" baseline="0" dirty="0" smtClean="0"/>
              <a:t> and faculty. What’s the potential of a community like that?</a:t>
            </a:r>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Deconstruct a few digital stories</a:t>
            </a:r>
            <a:r>
              <a:rPr lang="en-US" baseline="0" dirty="0" smtClean="0"/>
              <a:t> from Renaissance project and Essay project.</a:t>
            </a:r>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samples from Street Side CD.</a:t>
            </a:r>
          </a:p>
          <a:p>
            <a:endParaRPr lang="en-US" dirty="0"/>
          </a:p>
        </p:txBody>
      </p:sp>
      <p:sp>
        <p:nvSpPr>
          <p:cNvPr id="4" name="Slide Number Placeholder 3"/>
          <p:cNvSpPr>
            <a:spLocks noGrp="1"/>
          </p:cNvSpPr>
          <p:nvPr>
            <p:ph type="sldNum" sz="quarter" idx="10"/>
          </p:nvPr>
        </p:nvSpPr>
        <p:spPr/>
        <p:txBody>
          <a:bodyPr/>
          <a:lstStyle/>
          <a:p>
            <a:fld id="{13D58AF2-5ABA-924B-A880-C3B264456016}"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53A57DE4-B6CA-5444-86BB-C5485B8F08C2}" type="datetimeFigureOut">
              <a:rPr lang="en-US" smtClean="0"/>
              <a:pPr/>
              <a:t>9/6/08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A57DE4-B6CA-5444-86BB-C5485B8F08C2}" type="datetimeFigureOut">
              <a:rPr lang="en-US" smtClean="0"/>
              <a:pPr/>
              <a:t>9/6/08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53A57DE4-B6CA-5444-86BB-C5485B8F08C2}" type="datetimeFigureOut">
              <a:rPr lang="en-US" smtClean="0"/>
              <a:pPr/>
              <a:t>9/6/08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53A57DE4-B6CA-5444-86BB-C5485B8F08C2}" type="datetimeFigureOut">
              <a:rPr lang="en-US" smtClean="0"/>
              <a:pPr/>
              <a:t>9/6/08</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7366FDB2-95F5-694F-80CF-75603E8EC045}"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3A57DE4-B6CA-5444-86BB-C5485B8F08C2}" type="datetimeFigureOut">
              <a:rPr lang="en-US" smtClean="0"/>
              <a:pPr/>
              <a:t>9/6/08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A57DE4-B6CA-5444-86BB-C5485B8F08C2}" type="datetimeFigureOut">
              <a:rPr lang="en-US" smtClean="0"/>
              <a:pPr/>
              <a:t>9/6/08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53A57DE4-B6CA-5444-86BB-C5485B8F08C2}" type="datetimeFigureOut">
              <a:rPr lang="en-US" smtClean="0"/>
              <a:pPr/>
              <a:t>9/6/08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6FDB2-95F5-694F-80CF-75603E8EC0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theme" Target="../theme/theme1.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53A57DE4-B6CA-5444-86BB-C5485B8F08C2}" type="datetimeFigureOut">
              <a:rPr lang="en-US" smtClean="0"/>
              <a:pPr/>
              <a:t>9/6/08</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7366FDB2-95F5-694F-80CF-75603E8EC045}"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hyperlink" Target="mailto:techszewski@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838200" y="0"/>
            <a:ext cx="5715000" cy="3964304"/>
          </a:xfrm>
          <a:prstGeom prst="rect">
            <a:avLst/>
          </a:prstGeom>
        </p:spPr>
      </p:pic>
      <p:sp>
        <p:nvSpPr>
          <p:cNvPr id="2" name="Title 1"/>
          <p:cNvSpPr>
            <a:spLocks noGrp="1"/>
          </p:cNvSpPr>
          <p:nvPr>
            <p:ph type="ctrTitle"/>
          </p:nvPr>
        </p:nvSpPr>
        <p:spPr>
          <a:xfrm>
            <a:off x="0" y="3922776"/>
            <a:ext cx="8915400" cy="877824"/>
          </a:xfrm>
        </p:spPr>
        <p:txBody>
          <a:bodyPr>
            <a:normAutofit/>
          </a:bodyPr>
          <a:lstStyle/>
          <a:p>
            <a:r>
              <a:rPr lang="en-US" dirty="0" smtClean="0"/>
              <a:t>Digital Storytelling</a:t>
            </a:r>
            <a:endParaRPr lang="en-US" dirty="0"/>
          </a:p>
        </p:txBody>
      </p:sp>
      <p:sp>
        <p:nvSpPr>
          <p:cNvPr id="3" name="Subtitle 2"/>
          <p:cNvSpPr>
            <a:spLocks noGrp="1"/>
          </p:cNvSpPr>
          <p:nvPr>
            <p:ph type="subTitle" idx="1"/>
          </p:nvPr>
        </p:nvSpPr>
        <p:spPr>
          <a:xfrm>
            <a:off x="914400" y="4800600"/>
            <a:ext cx="8001000" cy="2057400"/>
          </a:xfrm>
        </p:spPr>
        <p:txBody>
          <a:bodyPr>
            <a:normAutofit fontScale="55000" lnSpcReduction="20000"/>
          </a:bodyPr>
          <a:lstStyle/>
          <a:p>
            <a:r>
              <a:rPr lang="en-US" sz="3200" dirty="0" smtClean="0">
                <a:latin typeface="Arial"/>
                <a:cs typeface="Arial"/>
              </a:rPr>
              <a:t>In the School Curriculum</a:t>
            </a:r>
          </a:p>
          <a:p>
            <a:endParaRPr lang="en-US" sz="3600" dirty="0" smtClean="0">
              <a:latin typeface="Arial"/>
              <a:cs typeface="Arial"/>
            </a:endParaRPr>
          </a:p>
          <a:p>
            <a:pPr>
              <a:lnSpc>
                <a:spcPct val="120000"/>
              </a:lnSpc>
              <a:spcBef>
                <a:spcPts val="600"/>
              </a:spcBef>
            </a:pPr>
            <a:r>
              <a:rPr lang="en-US" sz="2400" dirty="0" smtClean="0">
                <a:latin typeface="Arial"/>
                <a:cs typeface="Arial"/>
              </a:rPr>
              <a:t>Tom Banaszewski</a:t>
            </a:r>
          </a:p>
          <a:p>
            <a:pPr>
              <a:lnSpc>
                <a:spcPct val="120000"/>
              </a:lnSpc>
              <a:spcBef>
                <a:spcPts val="600"/>
              </a:spcBef>
            </a:pPr>
            <a:endParaRPr lang="en-US" sz="2400" dirty="0" smtClean="0">
              <a:latin typeface="Arial"/>
              <a:cs typeface="Arial"/>
            </a:endParaRPr>
          </a:p>
          <a:p>
            <a:pPr>
              <a:lnSpc>
                <a:spcPct val="120000"/>
              </a:lnSpc>
              <a:spcBef>
                <a:spcPts val="600"/>
              </a:spcBef>
            </a:pPr>
            <a:r>
              <a:rPr lang="en-US" sz="2400" dirty="0" smtClean="0">
                <a:latin typeface="Arial"/>
                <a:cs typeface="Arial"/>
                <a:hlinkClick r:id="rId3"/>
              </a:rPr>
              <a:t>techszewski@gmail.com</a:t>
            </a:r>
            <a:endParaRPr lang="en-US" sz="2400" dirty="0" smtClean="0">
              <a:latin typeface="Arial"/>
              <a:cs typeface="Arial"/>
            </a:endParaRPr>
          </a:p>
          <a:p>
            <a:pPr>
              <a:lnSpc>
                <a:spcPct val="120000"/>
              </a:lnSpc>
              <a:spcBef>
                <a:spcPts val="600"/>
              </a:spcBef>
            </a:pPr>
            <a:r>
              <a:rPr lang="en-US" sz="2400" dirty="0" err="1" smtClean="0">
                <a:latin typeface="Arial"/>
                <a:cs typeface="Arial"/>
              </a:rPr>
              <a:t>Techszewski.blogs.com</a:t>
            </a:r>
            <a:endParaRPr lang="en-US" sz="2400" dirty="0">
              <a:latin typeface="Arial"/>
              <a:cs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 Story… or else</a:t>
            </a:r>
            <a:endParaRPr lang="en-US" dirty="0"/>
          </a:p>
        </p:txBody>
      </p:sp>
      <p:sp>
        <p:nvSpPr>
          <p:cNvPr id="3" name="Content Placeholder 2"/>
          <p:cNvSpPr>
            <a:spLocks noGrp="1"/>
          </p:cNvSpPr>
          <p:nvPr>
            <p:ph idx="1"/>
          </p:nvPr>
        </p:nvSpPr>
        <p:spPr/>
        <p:txBody>
          <a:bodyPr/>
          <a:lstStyle/>
          <a:p>
            <a:r>
              <a:rPr lang="en-US" sz="2400" dirty="0" smtClean="0"/>
              <a:t>Students gather any and all images related to their topic. </a:t>
            </a:r>
          </a:p>
          <a:p>
            <a:r>
              <a:rPr lang="en-US" sz="2400" dirty="0" smtClean="0"/>
              <a:t> Students cannot explain the difference between a digital story, slideshow and multimedia report.</a:t>
            </a:r>
          </a:p>
          <a:p>
            <a:r>
              <a:rPr lang="en-US" sz="2400" dirty="0" smtClean="0"/>
              <a:t>Assessment becomes subjective when the story, visual and media skills have not been adequately taught.</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Challenges</a:t>
            </a:r>
            <a:endParaRPr lang="en-US" dirty="0"/>
          </a:p>
        </p:txBody>
      </p:sp>
      <p:sp>
        <p:nvSpPr>
          <p:cNvPr id="3" name="Content Placeholder 2"/>
          <p:cNvSpPr>
            <a:spLocks noGrp="1"/>
          </p:cNvSpPr>
          <p:nvPr>
            <p:ph idx="1"/>
          </p:nvPr>
        </p:nvSpPr>
        <p:spPr/>
        <p:txBody>
          <a:bodyPr/>
          <a:lstStyle/>
          <a:p>
            <a:r>
              <a:rPr lang="en-US" sz="2400" dirty="0" smtClean="0"/>
              <a:t>Weak story literacy skills</a:t>
            </a:r>
          </a:p>
          <a:p>
            <a:r>
              <a:rPr lang="en-US" sz="2400" dirty="0" smtClean="0"/>
              <a:t>Absence of media literacy instruction</a:t>
            </a:r>
          </a:p>
          <a:p>
            <a:r>
              <a:rPr lang="en-US" sz="2400" dirty="0" smtClean="0"/>
              <a:t>Combining storytelling, creative writing, visual literacy &amp; media literacy</a:t>
            </a:r>
          </a:p>
          <a:p>
            <a:r>
              <a:rPr lang="en-US" sz="2400" dirty="0" smtClean="0"/>
              <a:t>Time</a:t>
            </a:r>
          </a:p>
          <a:p>
            <a:r>
              <a:rPr lang="en-US" sz="2400" dirty="0" smtClean="0"/>
              <a:t>Teaching software </a:t>
            </a:r>
            <a:r>
              <a:rPr lang="en-US" sz="2400" dirty="0" err="1" smtClean="0"/>
              <a:t>vs</a:t>
            </a:r>
            <a:r>
              <a:rPr lang="en-US" sz="2400" dirty="0" smtClean="0"/>
              <a:t> teaching storytelling</a:t>
            </a:r>
          </a:p>
          <a:p>
            <a:endParaRPr lang="en-US" dirty="0" smtClean="0"/>
          </a:p>
          <a:p>
            <a:endParaRPr lang="en-US" dirty="0" smtClean="0"/>
          </a:p>
          <a:p>
            <a:endParaRPr lang="en-US" dirty="0"/>
          </a:p>
        </p:txBody>
      </p:sp>
      <p:pic>
        <p:nvPicPr>
          <p:cNvPr id="4" name="Picture 3" descr="Picture 4.png"/>
          <p:cNvPicPr>
            <a:picLocks noChangeAspect="1"/>
          </p:cNvPicPr>
          <p:nvPr/>
        </p:nvPicPr>
        <p:blipFill>
          <a:blip r:embed="rId2"/>
          <a:stretch>
            <a:fillRect/>
          </a:stretch>
        </p:blipFill>
        <p:spPr>
          <a:xfrm>
            <a:off x="0" y="667095"/>
            <a:ext cx="8913813" cy="59623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Multiliteracies</a:t>
            </a:r>
            <a:endParaRPr lang="en-US" dirty="0"/>
          </a:p>
        </p:txBody>
      </p:sp>
      <p:sp>
        <p:nvSpPr>
          <p:cNvPr id="3" name="Content Placeholder 2"/>
          <p:cNvSpPr>
            <a:spLocks noGrp="1"/>
          </p:cNvSpPr>
          <p:nvPr>
            <p:ph idx="1"/>
          </p:nvPr>
        </p:nvSpPr>
        <p:spPr/>
        <p:txBody>
          <a:bodyPr/>
          <a:lstStyle/>
          <a:p>
            <a:pPr>
              <a:lnSpc>
                <a:spcPct val="150000"/>
              </a:lnSpc>
            </a:pPr>
            <a:r>
              <a:rPr lang="en-US" dirty="0" smtClean="0"/>
              <a:t>“</a:t>
            </a:r>
            <a:r>
              <a:rPr lang="en-US" i="1" dirty="0" smtClean="0"/>
              <a:t>The </a:t>
            </a:r>
            <a:r>
              <a:rPr lang="en-US" i="1" dirty="0" err="1" smtClean="0"/>
              <a:t>Multiliteracies</a:t>
            </a:r>
            <a:r>
              <a:rPr lang="en-US" i="1" dirty="0" smtClean="0"/>
              <a:t> argument runs like this: our personal, public and working lives are changing in some dramatic ways, and these changes are transforming our cultures and the ways we communicate. This means that the way we have taught literacy, and what counts for literacy, will also have to change.”</a:t>
            </a:r>
          </a:p>
          <a:p>
            <a:pPr algn="r">
              <a:buNone/>
            </a:pPr>
            <a:r>
              <a:rPr lang="en-US" i="1" dirty="0" smtClean="0"/>
              <a:t> (Cope and </a:t>
            </a:r>
            <a:r>
              <a:rPr lang="en-US" i="1" dirty="0" err="1" smtClean="0"/>
              <a:t>Kalantzis</a:t>
            </a:r>
            <a:r>
              <a:rPr lang="en-US" i="1" dirty="0" smtClean="0"/>
              <a:t> 1996)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Steps - 5 Stages of DS Project</a:t>
            </a:r>
            <a:endParaRPr lang="en-US" dirty="0"/>
          </a:p>
        </p:txBody>
      </p:sp>
      <p:sp>
        <p:nvSpPr>
          <p:cNvPr id="3" name="Content Placeholder 2"/>
          <p:cNvSpPr>
            <a:spLocks noGrp="1"/>
          </p:cNvSpPr>
          <p:nvPr>
            <p:ph idx="1"/>
          </p:nvPr>
        </p:nvSpPr>
        <p:spPr/>
        <p:txBody>
          <a:bodyPr>
            <a:normAutofit/>
          </a:bodyPr>
          <a:lstStyle/>
          <a:p>
            <a:r>
              <a:rPr lang="en-US" sz="2400" dirty="0" smtClean="0"/>
              <a:t>1. Write a two to three minute first person story </a:t>
            </a:r>
          </a:p>
          <a:p>
            <a:r>
              <a:rPr lang="en-US" sz="2400" dirty="0" smtClean="0"/>
              <a:t>2. Collect images to accompany the story </a:t>
            </a:r>
          </a:p>
          <a:p>
            <a:r>
              <a:rPr lang="en-US" sz="2400" dirty="0" smtClean="0"/>
              <a:t>3. Import images into the computer </a:t>
            </a:r>
          </a:p>
          <a:p>
            <a:r>
              <a:rPr lang="en-US" sz="2400" dirty="0" smtClean="0"/>
              <a:t>4. Record the voice over. </a:t>
            </a:r>
          </a:p>
          <a:p>
            <a:r>
              <a:rPr lang="en-US" sz="2400" dirty="0" smtClean="0"/>
              <a:t>5. Align images with script. </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Assumptions of DS</a:t>
            </a:r>
            <a:endParaRPr lang="en-US" dirty="0"/>
          </a:p>
        </p:txBody>
      </p:sp>
      <p:sp>
        <p:nvSpPr>
          <p:cNvPr id="3" name="Content Placeholder 2"/>
          <p:cNvSpPr>
            <a:spLocks noGrp="1"/>
          </p:cNvSpPr>
          <p:nvPr>
            <p:ph idx="1"/>
          </p:nvPr>
        </p:nvSpPr>
        <p:spPr/>
        <p:txBody>
          <a:bodyPr/>
          <a:lstStyle/>
          <a:p>
            <a:pPr>
              <a:lnSpc>
                <a:spcPct val="150000"/>
              </a:lnSpc>
            </a:pPr>
            <a:r>
              <a:rPr lang="en-US" sz="2400" dirty="0" smtClean="0"/>
              <a:t>Developmentally appropriate expectations are important because digital storytelling challenges students to synthesize personal experience with narrative, visual, media and technical skills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Here, Right Now</a:t>
            </a:r>
            <a:endParaRPr lang="en-US" dirty="0"/>
          </a:p>
        </p:txBody>
      </p:sp>
      <p:sp>
        <p:nvSpPr>
          <p:cNvPr id="3" name="Content Placeholder 2"/>
          <p:cNvSpPr>
            <a:spLocks noGrp="1"/>
          </p:cNvSpPr>
          <p:nvPr>
            <p:ph idx="1"/>
          </p:nvPr>
        </p:nvSpPr>
        <p:spPr/>
        <p:txBody>
          <a:bodyPr>
            <a:normAutofit/>
          </a:bodyPr>
          <a:lstStyle/>
          <a:p>
            <a:pPr>
              <a:lnSpc>
                <a:spcPct val="150000"/>
              </a:lnSpc>
            </a:pPr>
            <a:r>
              <a:rPr lang="en-US" sz="2800" dirty="0" smtClean="0"/>
              <a:t>“Far too often, teachers find themselves teaching writing when they’ve never had the experience of being writers themselves” (</a:t>
            </a:r>
            <a:r>
              <a:rPr lang="en-US" sz="2800" dirty="0" err="1" smtClean="0"/>
              <a:t>Salpeter</a:t>
            </a:r>
            <a:r>
              <a:rPr lang="en-US" sz="2800" dirty="0" smtClean="0"/>
              <a:t> 2005)</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Media Literacy</a:t>
            </a:r>
            <a:endParaRPr lang="en-US" dirty="0"/>
          </a:p>
        </p:txBody>
      </p:sp>
      <p:sp>
        <p:nvSpPr>
          <p:cNvPr id="3" name="Content Placeholder 2"/>
          <p:cNvSpPr>
            <a:spLocks noGrp="1"/>
          </p:cNvSpPr>
          <p:nvPr>
            <p:ph idx="1"/>
          </p:nvPr>
        </p:nvSpPr>
        <p:spPr/>
        <p:txBody>
          <a:bodyPr>
            <a:normAutofit/>
          </a:bodyPr>
          <a:lstStyle/>
          <a:p>
            <a:r>
              <a:rPr lang="en-US" sz="2400" dirty="0" smtClean="0"/>
              <a:t>Deconstruction</a:t>
            </a:r>
            <a:r>
              <a:rPr lang="en-US" sz="2400" i="1" dirty="0" smtClean="0">
                <a:solidFill>
                  <a:schemeClr val="tx1"/>
                </a:solidFill>
              </a:rPr>
              <a:t> IS </a:t>
            </a:r>
            <a:r>
              <a:rPr lang="en-US" sz="2400" dirty="0" smtClean="0"/>
              <a:t>instruction</a:t>
            </a:r>
          </a:p>
          <a:p>
            <a:r>
              <a:rPr lang="en-US" sz="2400" dirty="0" smtClean="0"/>
              <a:t>British Film Institute (BFI) Education Resources</a:t>
            </a:r>
          </a:p>
          <a:p>
            <a:r>
              <a:rPr lang="en-US" sz="2400" dirty="0" smtClean="0"/>
              <a:t>American Film Institute (AFI) Curriculum</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NOT to do</a:t>
            </a:r>
            <a:endParaRPr lang="en-US" dirty="0"/>
          </a:p>
        </p:txBody>
      </p:sp>
      <p:sp>
        <p:nvSpPr>
          <p:cNvPr id="3" name="Content Placeholder 2"/>
          <p:cNvSpPr>
            <a:spLocks noGrp="1"/>
          </p:cNvSpPr>
          <p:nvPr>
            <p:ph idx="1"/>
          </p:nvPr>
        </p:nvSpPr>
        <p:spPr/>
        <p:txBody>
          <a:bodyPr>
            <a:normAutofit/>
          </a:bodyPr>
          <a:lstStyle/>
          <a:p>
            <a:r>
              <a:rPr lang="en-US" sz="2800" dirty="0" smtClean="0"/>
              <a:t>Beware the bandwagon</a:t>
            </a:r>
          </a:p>
          <a:p>
            <a:r>
              <a:rPr lang="en-US" sz="2800" dirty="0" smtClean="0"/>
              <a:t>How will you teach story?</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3" name="Content Placeholder 2"/>
          <p:cNvSpPr>
            <a:spLocks noGrp="1"/>
          </p:cNvSpPr>
          <p:nvPr>
            <p:ph idx="1"/>
          </p:nvPr>
        </p:nvSpPr>
        <p:spPr/>
        <p:txBody>
          <a:bodyPr/>
          <a:lstStyle/>
          <a:p>
            <a:r>
              <a:rPr lang="en-US" sz="2800" dirty="0" err="1" smtClean="0"/>
              <a:t>StreetSide</a:t>
            </a:r>
            <a:r>
              <a:rPr lang="en-US" sz="2800" dirty="0" smtClean="0"/>
              <a:t> Stories Model </a:t>
            </a:r>
            <a:r>
              <a:rPr lang="en-US" sz="2400" dirty="0" smtClean="0"/>
              <a:t>– personal change </a:t>
            </a:r>
            <a:r>
              <a:rPr lang="en-US" sz="2400" dirty="0" smtClean="0"/>
              <a:t>theme</a:t>
            </a:r>
          </a:p>
          <a:p>
            <a:r>
              <a:rPr lang="en-US" sz="2800" dirty="0" smtClean="0"/>
              <a:t>5 Questions, 5 Note-cards</a:t>
            </a:r>
          </a:p>
          <a:p>
            <a:r>
              <a:rPr lang="en-US" sz="2800" dirty="0" smtClean="0"/>
              <a:t>Story Core and the VPS</a:t>
            </a:r>
          </a:p>
          <a:p>
            <a:endParaRPr lang="en-US" sz="2400" dirty="0" smtClean="0"/>
          </a:p>
          <a:p>
            <a:endParaRPr lang="en-US" sz="2400" dirty="0" smtClean="0"/>
          </a:p>
          <a:p>
            <a:endParaRPr lang="en-US" sz="2400"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Story </a:t>
            </a:r>
            <a:endParaRPr lang="en-US" dirty="0"/>
          </a:p>
        </p:txBody>
      </p:sp>
      <p:sp>
        <p:nvSpPr>
          <p:cNvPr id="3" name="Content Placeholder 2"/>
          <p:cNvSpPr>
            <a:spLocks noGrp="1"/>
          </p:cNvSpPr>
          <p:nvPr>
            <p:ph idx="1"/>
          </p:nvPr>
        </p:nvSpPr>
        <p:spPr/>
        <p:txBody>
          <a:bodyPr>
            <a:normAutofit/>
          </a:bodyPr>
          <a:lstStyle/>
          <a:p>
            <a:r>
              <a:rPr lang="en-US" sz="2400" dirty="0" smtClean="0"/>
              <a:t>“Stories </a:t>
            </a:r>
            <a:r>
              <a:rPr lang="en-US" sz="2400" dirty="0" smtClean="0"/>
              <a:t>are about one of two things:</a:t>
            </a:r>
            <a:r>
              <a:rPr lang="en-US" sz="2400" dirty="0" smtClean="0"/>
              <a:t> …Either </a:t>
            </a:r>
            <a:r>
              <a:rPr lang="en-US" sz="2400" dirty="0" smtClean="0"/>
              <a:t>something is coming into your life and you’re changing because of it or you’re going somewhere outside of yourself into a new space and that’s changing you. It’s always about </a:t>
            </a:r>
            <a:r>
              <a:rPr lang="en-US" sz="2400" dirty="0" smtClean="0"/>
              <a:t>change…”</a:t>
            </a:r>
          </a:p>
          <a:p>
            <a:pPr algn="r">
              <a:buNone/>
            </a:pPr>
            <a:r>
              <a:rPr lang="en-US" dirty="0" smtClean="0"/>
              <a:t>- Daniel </a:t>
            </a:r>
            <a:r>
              <a:rPr lang="en-US" dirty="0" err="1" smtClean="0"/>
              <a:t>Weinshenker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 Years and 500 Stories Later</a:t>
            </a:r>
            <a:endParaRPr lang="en-US" dirty="0"/>
          </a:p>
        </p:txBody>
      </p:sp>
      <p:sp>
        <p:nvSpPr>
          <p:cNvPr id="3" name="Content Placeholder 2"/>
          <p:cNvSpPr>
            <a:spLocks noGrp="1"/>
          </p:cNvSpPr>
          <p:nvPr>
            <p:ph idx="1"/>
          </p:nvPr>
        </p:nvSpPr>
        <p:spPr/>
        <p:txBody>
          <a:bodyPr/>
          <a:lstStyle/>
          <a:p>
            <a:r>
              <a:rPr lang="en-US" dirty="0" smtClean="0"/>
              <a:t>TEACH STORY!</a:t>
            </a:r>
          </a:p>
          <a:p>
            <a:r>
              <a:rPr lang="en-US" dirty="0" smtClean="0"/>
              <a:t>Multimedia Storytelling</a:t>
            </a:r>
          </a:p>
          <a:p>
            <a:r>
              <a:rPr lang="en-US" dirty="0" smtClean="0"/>
              <a:t>Center for Digital Storytelling</a:t>
            </a:r>
          </a:p>
          <a:p>
            <a:r>
              <a:rPr lang="en-US" dirty="0" smtClean="0"/>
              <a:t>Place Narratives</a:t>
            </a:r>
          </a:p>
          <a:p>
            <a:r>
              <a:rPr lang="en-US" dirty="0" smtClean="0"/>
              <a:t>A Problem in DS</a:t>
            </a:r>
          </a:p>
          <a:p>
            <a:pPr>
              <a:buNone/>
            </a:pPr>
            <a:endParaRPr lang="en-US" dirty="0" smtClean="0"/>
          </a:p>
          <a:p>
            <a:pPr>
              <a:buNone/>
            </a:pPr>
            <a:endParaRPr lang="en-US" dirty="0" smtClean="0"/>
          </a:p>
          <a:p>
            <a:endParaRPr lang="en-US" dirty="0"/>
          </a:p>
        </p:txBody>
      </p:sp>
      <p:pic>
        <p:nvPicPr>
          <p:cNvPr id="4" name="Picture 3" descr="Picture 5.png"/>
          <p:cNvPicPr>
            <a:picLocks noChangeAspect="1"/>
          </p:cNvPicPr>
          <p:nvPr/>
        </p:nvPicPr>
        <p:blipFill>
          <a:blip r:embed="rId3"/>
          <a:stretch>
            <a:fillRect/>
          </a:stretch>
        </p:blipFill>
        <p:spPr>
          <a:xfrm>
            <a:off x="0" y="328188"/>
            <a:ext cx="9144000" cy="62016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Story</a:t>
            </a:r>
            <a:endParaRPr lang="en-US" dirty="0"/>
          </a:p>
        </p:txBody>
      </p:sp>
      <p:sp>
        <p:nvSpPr>
          <p:cNvPr id="3" name="Content Placeholder 2"/>
          <p:cNvSpPr>
            <a:spLocks noGrp="1"/>
          </p:cNvSpPr>
          <p:nvPr>
            <p:ph idx="1"/>
          </p:nvPr>
        </p:nvSpPr>
        <p:spPr/>
        <p:txBody>
          <a:bodyPr/>
          <a:lstStyle/>
          <a:p>
            <a:r>
              <a:rPr lang="en-US" i="1" dirty="0" smtClean="0"/>
              <a:t>How </a:t>
            </a:r>
            <a:r>
              <a:rPr lang="en-US" i="1" dirty="0" smtClean="0"/>
              <a:t>was the digital story different than the written story?</a:t>
            </a:r>
            <a:r>
              <a:rPr lang="en-US" i="1" dirty="0" smtClean="0"/>
              <a:t> </a:t>
            </a:r>
            <a:endParaRPr lang="en-US" i="1" dirty="0" smtClean="0"/>
          </a:p>
          <a:p>
            <a:r>
              <a:rPr lang="en-US" i="1" dirty="0" smtClean="0"/>
              <a:t>Why </a:t>
            </a:r>
            <a:r>
              <a:rPr lang="en-US" i="1" dirty="0" smtClean="0"/>
              <a:t>did I choose the images I did for the story?</a:t>
            </a:r>
            <a:r>
              <a:rPr lang="en-US" i="1" dirty="0" smtClean="0"/>
              <a:t> </a:t>
            </a:r>
            <a:endParaRPr lang="en-US" i="1" dirty="0" smtClean="0"/>
          </a:p>
          <a:p>
            <a:r>
              <a:rPr lang="en-US" i="1" dirty="0" smtClean="0"/>
              <a:t>Which </a:t>
            </a:r>
            <a:r>
              <a:rPr lang="en-US" i="1" dirty="0" smtClean="0"/>
              <a:t>of the images illustrated the word I said exactly</a:t>
            </a:r>
            <a:r>
              <a:rPr lang="en-US" i="1" dirty="0" smtClean="0"/>
              <a:t>?</a:t>
            </a:r>
          </a:p>
          <a:p>
            <a:r>
              <a:rPr lang="en-US" i="1" dirty="0" smtClean="0"/>
              <a:t>Which </a:t>
            </a:r>
            <a:r>
              <a:rPr lang="en-US" i="1" dirty="0" smtClean="0"/>
              <a:t>images were symbols for what I was saying?</a:t>
            </a:r>
            <a:r>
              <a:rPr lang="en-US" i="1" dirty="0" smtClean="0"/>
              <a:t> </a:t>
            </a:r>
            <a:endParaRPr lang="en-US" i="1" dirty="0" smtClean="0"/>
          </a:p>
          <a:p>
            <a:r>
              <a:rPr lang="en-US" i="1" dirty="0" smtClean="0"/>
              <a:t>Why </a:t>
            </a:r>
            <a:r>
              <a:rPr lang="en-US" i="1" dirty="0" smtClean="0"/>
              <a:t>was this an important story to tell other people</a:t>
            </a:r>
            <a:r>
              <a:rPr lang="en-US" i="1" dirty="0" smtClean="0"/>
              <a:t>?</a:t>
            </a:r>
          </a:p>
          <a:p>
            <a:r>
              <a:rPr lang="en-US" i="1" dirty="0" smtClean="0"/>
              <a:t>What </a:t>
            </a:r>
            <a:r>
              <a:rPr lang="en-US" i="1" dirty="0" smtClean="0"/>
              <a:t>was the conflict or problem in the story?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Choices</a:t>
            </a:r>
            <a:endParaRPr lang="en-US" dirty="0"/>
          </a:p>
        </p:txBody>
      </p:sp>
      <p:sp>
        <p:nvSpPr>
          <p:cNvPr id="3" name="Content Placeholder 2"/>
          <p:cNvSpPr>
            <a:spLocks noGrp="1"/>
          </p:cNvSpPr>
          <p:nvPr>
            <p:ph idx="1"/>
          </p:nvPr>
        </p:nvSpPr>
        <p:spPr/>
        <p:txBody>
          <a:bodyPr>
            <a:normAutofit/>
          </a:bodyPr>
          <a:lstStyle/>
          <a:p>
            <a:r>
              <a:rPr lang="en-US" sz="2400" dirty="0" smtClean="0"/>
              <a:t>2 computers 20 students</a:t>
            </a:r>
          </a:p>
          <a:p>
            <a:r>
              <a:rPr lang="en-US" sz="2400" dirty="0" smtClean="0"/>
              <a:t>Story literacy OVER tool literacy</a:t>
            </a:r>
          </a:p>
          <a:p>
            <a:r>
              <a:rPr lang="en-US" sz="2400" dirty="0" err="1" smtClean="0"/>
              <a:t>iMovie</a:t>
            </a:r>
            <a:r>
              <a:rPr lang="en-US" sz="2400" dirty="0" smtClean="0"/>
              <a:t> </a:t>
            </a:r>
            <a:r>
              <a:rPr lang="en-US" sz="2400" dirty="0" smtClean="0"/>
              <a:t>(</a:t>
            </a:r>
            <a:r>
              <a:rPr lang="en-US" sz="2400" b="1" dirty="0" smtClean="0"/>
              <a:t>tutorial online</a:t>
            </a:r>
            <a:r>
              <a:rPr lang="en-US" sz="2400" dirty="0" smtClean="0"/>
              <a:t>)</a:t>
            </a:r>
            <a:r>
              <a:rPr lang="en-US" sz="2400" dirty="0" smtClean="0"/>
              <a:t>, </a:t>
            </a:r>
            <a:r>
              <a:rPr lang="en-US" sz="2400" dirty="0" err="1" smtClean="0"/>
              <a:t>PhotoStory</a:t>
            </a:r>
            <a:r>
              <a:rPr lang="en-US" sz="2400" dirty="0" smtClean="0"/>
              <a:t>, </a:t>
            </a:r>
            <a:r>
              <a:rPr lang="en-US" sz="2400" dirty="0" err="1" smtClean="0"/>
              <a:t>MovieMaker</a:t>
            </a:r>
            <a:r>
              <a:rPr lang="en-US" sz="2400" dirty="0" smtClean="0"/>
              <a:t>, Adobe Premiere, FCP</a:t>
            </a:r>
          </a:p>
          <a:p>
            <a:r>
              <a:rPr lang="en-US" sz="2400" dirty="0" smtClean="0"/>
              <a:t>Options: </a:t>
            </a:r>
            <a:r>
              <a:rPr lang="en-US" sz="2400" dirty="0" err="1" smtClean="0"/>
              <a:t>VoiceThread</a:t>
            </a:r>
            <a:r>
              <a:rPr lang="en-US" sz="2400" dirty="0" smtClean="0"/>
              <a:t>, Scratch, </a:t>
            </a:r>
            <a:r>
              <a:rPr lang="en-US" sz="2400" dirty="0" err="1" smtClean="0"/>
              <a:t>Powerpoint</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Digital Stories</a:t>
            </a:r>
            <a:endParaRPr lang="en-US" dirty="0"/>
          </a:p>
        </p:txBody>
      </p:sp>
      <p:sp>
        <p:nvSpPr>
          <p:cNvPr id="3" name="Content Placeholder 2"/>
          <p:cNvSpPr>
            <a:spLocks noGrp="1"/>
          </p:cNvSpPr>
          <p:nvPr>
            <p:ph idx="1"/>
          </p:nvPr>
        </p:nvSpPr>
        <p:spPr/>
        <p:txBody>
          <a:bodyPr>
            <a:normAutofit/>
          </a:bodyPr>
          <a:lstStyle/>
          <a:p>
            <a:r>
              <a:rPr lang="en-US" sz="2800" dirty="0" smtClean="0"/>
              <a:t>Rubric focus on story or technical?</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r>
              <a:rPr lang="en-US" sz="3200" dirty="0" smtClean="0"/>
              <a:t>How will you implement DS in your </a:t>
            </a:r>
            <a:r>
              <a:rPr lang="en-US" sz="3200" dirty="0" smtClean="0"/>
              <a:t>classroom/school?</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Literacy</a:t>
            </a:r>
            <a:endParaRPr lang="en-US" dirty="0"/>
          </a:p>
        </p:txBody>
      </p:sp>
      <p:sp>
        <p:nvSpPr>
          <p:cNvPr id="3" name="Content Placeholder 2"/>
          <p:cNvSpPr>
            <a:spLocks noGrp="1"/>
          </p:cNvSpPr>
          <p:nvPr>
            <p:ph idx="1"/>
          </p:nvPr>
        </p:nvSpPr>
        <p:spPr/>
        <p:txBody>
          <a:bodyPr/>
          <a:lstStyle/>
          <a:p>
            <a:r>
              <a:rPr lang="en-US" sz="2800" i="1" dirty="0" smtClean="0"/>
              <a:t>“What we ought to be developing in our schools is not simply a narrow array of literacy skills limited to a restrictive range of meaning systems, but a spectrum of </a:t>
            </a:r>
            <a:r>
              <a:rPr lang="en-US" sz="2800" i="1" dirty="0" err="1" smtClean="0"/>
              <a:t>literacies</a:t>
            </a:r>
            <a:r>
              <a:rPr lang="en-US" sz="2800" i="1" dirty="0" smtClean="0"/>
              <a:t>...”</a:t>
            </a:r>
          </a:p>
          <a:p>
            <a:pPr algn="r">
              <a:buNone/>
            </a:pPr>
            <a:endParaRPr lang="en-US" i="1" dirty="0" smtClean="0"/>
          </a:p>
          <a:p>
            <a:pPr algn="r">
              <a:buNone/>
            </a:pPr>
            <a:r>
              <a:rPr lang="en-US" i="1" dirty="0" smtClean="0"/>
              <a:t> - </a:t>
            </a:r>
            <a:r>
              <a:rPr lang="en-US" dirty="0" smtClean="0"/>
              <a:t>Elliot W. Eisner writes </a:t>
            </a:r>
            <a:r>
              <a:rPr lang="en-US" i="1" dirty="0" smtClean="0"/>
              <a:t>The Kind of Schools We Need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Formula</a:t>
            </a:r>
            <a:endParaRPr lang="en-US" dirty="0"/>
          </a:p>
        </p:txBody>
      </p:sp>
      <p:sp>
        <p:nvSpPr>
          <p:cNvPr id="5" name="TextBox 4"/>
          <p:cNvSpPr txBox="1"/>
          <p:nvPr/>
        </p:nvSpPr>
        <p:spPr>
          <a:xfrm>
            <a:off x="1143000" y="2819400"/>
            <a:ext cx="7770813" cy="2862322"/>
          </a:xfrm>
          <a:prstGeom prst="rect">
            <a:avLst/>
          </a:prstGeom>
          <a:noFill/>
        </p:spPr>
        <p:txBody>
          <a:bodyPr wrap="square" rtlCol="0">
            <a:spAutoFit/>
          </a:bodyPr>
          <a:lstStyle/>
          <a:p>
            <a:r>
              <a:rPr lang="en-US" sz="3600" dirty="0" smtClean="0"/>
              <a:t>Story Literacy</a:t>
            </a:r>
          </a:p>
          <a:p>
            <a:r>
              <a:rPr lang="en-US" sz="3600" dirty="0" smtClean="0"/>
              <a:t>Media Literacy</a:t>
            </a:r>
          </a:p>
          <a:p>
            <a:r>
              <a:rPr lang="en-US" sz="3600" dirty="0" smtClean="0"/>
              <a:t>Visual Literacy</a:t>
            </a:r>
          </a:p>
          <a:p>
            <a:endParaRPr lang="en-US" sz="3600" dirty="0" smtClean="0"/>
          </a:p>
          <a:p>
            <a:r>
              <a:rPr lang="en-US" sz="3600" dirty="0" smtClean="0"/>
              <a:t>Digital Literacy</a:t>
            </a:r>
            <a:endParaRPr lang="en-US" sz="3600" dirty="0"/>
          </a:p>
        </p:txBody>
      </p:sp>
      <p:cxnSp>
        <p:nvCxnSpPr>
          <p:cNvPr id="7" name="Straight Connector 6"/>
          <p:cNvCxnSpPr/>
          <p:nvPr/>
        </p:nvCxnSpPr>
        <p:spPr>
          <a:xfrm>
            <a:off x="609600" y="4876800"/>
            <a:ext cx="4876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09600" y="3352800"/>
            <a:ext cx="533400" cy="707886"/>
          </a:xfrm>
          <a:prstGeom prst="rect">
            <a:avLst/>
          </a:prstGeom>
          <a:noFill/>
        </p:spPr>
        <p:txBody>
          <a:bodyPr wrap="square" rtlCol="0">
            <a:spAutoFit/>
          </a:bodyPr>
          <a:lstStyle/>
          <a:p>
            <a:r>
              <a:rPr lang="en-US" sz="4000" dirty="0" smtClean="0"/>
              <a:t>+</a:t>
            </a:r>
            <a:endParaRPr lang="en-US" sz="4000" dirty="0"/>
          </a:p>
        </p:txBody>
      </p:sp>
      <p:sp>
        <p:nvSpPr>
          <p:cNvPr id="9" name="TextBox 8"/>
          <p:cNvSpPr txBox="1"/>
          <p:nvPr/>
        </p:nvSpPr>
        <p:spPr>
          <a:xfrm>
            <a:off x="609600" y="3886200"/>
            <a:ext cx="533400" cy="707886"/>
          </a:xfrm>
          <a:prstGeom prst="rect">
            <a:avLst/>
          </a:prstGeom>
          <a:noFill/>
        </p:spPr>
        <p:txBody>
          <a:bodyPr wrap="square" rtlCol="0">
            <a:spAutoFit/>
          </a:bodyPr>
          <a:lstStyle/>
          <a:p>
            <a:r>
              <a:rPr lang="en-US" sz="4000" dirty="0" smtClean="0"/>
              <a:t>+</a:t>
            </a:r>
            <a:endParaRPr lang="en-US" sz="4000" dirty="0"/>
          </a:p>
        </p:txBody>
      </p:sp>
      <p:sp>
        <p:nvSpPr>
          <p:cNvPr id="10" name="TextBox 9"/>
          <p:cNvSpPr txBox="1"/>
          <p:nvPr/>
        </p:nvSpPr>
        <p:spPr>
          <a:xfrm>
            <a:off x="609600" y="4930914"/>
            <a:ext cx="533400" cy="707886"/>
          </a:xfrm>
          <a:prstGeom prst="rect">
            <a:avLst/>
          </a:prstGeom>
          <a:noFill/>
        </p:spPr>
        <p:txBody>
          <a:bodyPr wrap="square" rtlCol="0">
            <a:spAutoFit/>
          </a:bodyPr>
          <a:lstStyle/>
          <a:p>
            <a:r>
              <a:rPr lang="en-US" sz="4000" dirty="0" smtClean="0"/>
              <a:t>=</a:t>
            </a:r>
            <a:endParaRPr lang="en-US" sz="4000" dirty="0"/>
          </a:p>
        </p:txBody>
      </p:sp>
      <p:pic>
        <p:nvPicPr>
          <p:cNvPr id="11" name="Picture 10" descr="Picture 4.png"/>
          <p:cNvPicPr>
            <a:picLocks noChangeAspect="1"/>
          </p:cNvPicPr>
          <p:nvPr/>
        </p:nvPicPr>
        <p:blipFill>
          <a:blip r:embed="rId2"/>
          <a:stretch>
            <a:fillRect/>
          </a:stretch>
        </p:blipFill>
        <p:spPr>
          <a:xfrm>
            <a:off x="0" y="457200"/>
            <a:ext cx="9103886" cy="62760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Digital Storytelling </a:t>
            </a:r>
            <a:endParaRPr lang="en-US" dirty="0"/>
          </a:p>
        </p:txBody>
      </p:sp>
      <p:sp>
        <p:nvSpPr>
          <p:cNvPr id="3" name="Content Placeholder 2"/>
          <p:cNvSpPr>
            <a:spLocks noGrp="1"/>
          </p:cNvSpPr>
          <p:nvPr>
            <p:ph idx="1"/>
          </p:nvPr>
        </p:nvSpPr>
        <p:spPr/>
        <p:txBody>
          <a:bodyPr>
            <a:normAutofit/>
          </a:bodyPr>
          <a:lstStyle/>
          <a:p>
            <a:r>
              <a:rPr lang="en-US" sz="3600" dirty="0" smtClean="0"/>
              <a:t>the practice of combining personal narrative with multimedia to produce a short autobiographical movie</a:t>
            </a:r>
            <a:endParaRPr lang="en-US"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Story</a:t>
            </a:r>
            <a:endParaRPr lang="en-US" dirty="0"/>
          </a:p>
        </p:txBody>
      </p:sp>
      <p:sp>
        <p:nvSpPr>
          <p:cNvPr id="3" name="Content Placeholder 2"/>
          <p:cNvSpPr>
            <a:spLocks noGrp="1"/>
          </p:cNvSpPr>
          <p:nvPr>
            <p:ph idx="1"/>
          </p:nvPr>
        </p:nvSpPr>
        <p:spPr/>
        <p:txBody>
          <a:bodyPr/>
          <a:lstStyle/>
          <a:p>
            <a:r>
              <a:rPr lang="en-US" sz="2800" dirty="0" smtClean="0"/>
              <a:t>“a narrative account constructed around four central themes: character, conflict, struggle, goal”</a:t>
            </a:r>
          </a:p>
          <a:p>
            <a:pPr>
              <a:buNone/>
            </a:pPr>
            <a:endParaRPr lang="en-US" dirty="0" smtClean="0"/>
          </a:p>
          <a:p>
            <a:pPr algn="r">
              <a:buNone/>
            </a:pPr>
            <a:r>
              <a:rPr lang="en-US" sz="2400" dirty="0" smtClean="0"/>
              <a:t> - Kendal Haven </a:t>
            </a:r>
            <a:r>
              <a:rPr lang="en-US" sz="2400" i="1" dirty="0" smtClean="0"/>
              <a:t>Write Right </a:t>
            </a:r>
            <a:endParaRPr lang="en-US" sz="24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Digital Stories</a:t>
            </a:r>
            <a:endParaRPr lang="en-US" dirty="0"/>
          </a:p>
        </p:txBody>
      </p:sp>
      <p:sp>
        <p:nvSpPr>
          <p:cNvPr id="3" name="Content Placeholder 2"/>
          <p:cNvSpPr>
            <a:spLocks noGrp="1"/>
          </p:cNvSpPr>
          <p:nvPr>
            <p:ph idx="1"/>
          </p:nvPr>
        </p:nvSpPr>
        <p:spPr/>
        <p:txBody>
          <a:bodyPr>
            <a:normAutofit/>
          </a:bodyPr>
          <a:lstStyle/>
          <a:p>
            <a:r>
              <a:rPr lang="en-US" sz="2800" dirty="0" smtClean="0"/>
              <a:t>Presence of student voice vs. regurgitating facts</a:t>
            </a:r>
          </a:p>
          <a:p>
            <a:r>
              <a:rPr lang="en-US" sz="2800" dirty="0" smtClean="0"/>
              <a:t>Digital story vs. digital </a:t>
            </a:r>
            <a:r>
              <a:rPr lang="en-US" sz="2800" dirty="0" smtClean="0"/>
              <a:t>report</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Elements      </a:t>
            </a:r>
            <a:r>
              <a:rPr lang="en-US" sz="2000" dirty="0" smtClean="0"/>
              <a:t>(CDS model)</a:t>
            </a:r>
            <a:endParaRPr lang="en-US" sz="2000" dirty="0"/>
          </a:p>
        </p:txBody>
      </p:sp>
      <p:sp>
        <p:nvSpPr>
          <p:cNvPr id="3" name="Content Placeholder 2"/>
          <p:cNvSpPr>
            <a:spLocks noGrp="1"/>
          </p:cNvSpPr>
          <p:nvPr>
            <p:ph idx="1"/>
          </p:nvPr>
        </p:nvSpPr>
        <p:spPr/>
        <p:txBody>
          <a:bodyPr>
            <a:normAutofit lnSpcReduction="10000"/>
          </a:bodyPr>
          <a:lstStyle/>
          <a:p>
            <a:r>
              <a:rPr lang="en-US" dirty="0" smtClean="0"/>
              <a:t>1. Point of view</a:t>
            </a:r>
          </a:p>
          <a:p>
            <a:r>
              <a:rPr lang="en-US" dirty="0" smtClean="0"/>
              <a:t>2. Dramatic question</a:t>
            </a:r>
          </a:p>
          <a:p>
            <a:r>
              <a:rPr lang="en-US" dirty="0" smtClean="0"/>
              <a:t>3. Emotional content</a:t>
            </a:r>
          </a:p>
          <a:p>
            <a:r>
              <a:rPr lang="en-US" dirty="0" smtClean="0"/>
              <a:t>4. Individual voice</a:t>
            </a:r>
          </a:p>
          <a:p>
            <a:r>
              <a:rPr lang="en-US" dirty="0" smtClean="0"/>
              <a:t>5. Soundtrack</a:t>
            </a:r>
          </a:p>
          <a:p>
            <a:r>
              <a:rPr lang="en-US" dirty="0" smtClean="0"/>
              <a:t>6. Economy</a:t>
            </a:r>
          </a:p>
          <a:p>
            <a:r>
              <a:rPr lang="en-US" dirty="0" smtClean="0"/>
              <a:t>7. Pacing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 My Name Be Shouted Out</a:t>
            </a:r>
            <a:endParaRPr lang="en-US" dirty="0"/>
          </a:p>
        </p:txBody>
      </p:sp>
      <p:sp>
        <p:nvSpPr>
          <p:cNvPr id="3" name="Content Placeholder 2"/>
          <p:cNvSpPr>
            <a:spLocks noGrp="1"/>
          </p:cNvSpPr>
          <p:nvPr>
            <p:ph idx="1"/>
          </p:nvPr>
        </p:nvSpPr>
        <p:spPr>
          <a:xfrm>
            <a:off x="1114424" y="2286000"/>
            <a:ext cx="7610476" cy="3980329"/>
          </a:xfrm>
        </p:spPr>
        <p:txBody>
          <a:bodyPr>
            <a:normAutofit fontScale="70000" lnSpcReduction="20000"/>
          </a:bodyPr>
          <a:lstStyle/>
          <a:p>
            <a:pPr>
              <a:lnSpc>
                <a:spcPct val="160000"/>
              </a:lnSpc>
              <a:spcBef>
                <a:spcPts val="3200"/>
              </a:spcBef>
              <a:spcAft>
                <a:spcPts val="1200"/>
              </a:spcAft>
            </a:pPr>
            <a:r>
              <a:rPr lang="en-US" sz="3097" dirty="0" smtClean="0"/>
              <a:t>“…media production gives voice to students who are otherwise silenced in their schools and communities. It allows students to represent their experiences and their communities as cultural insiders, instead of the incessant misrepresentation of them outside their communities.</a:t>
            </a:r>
            <a:r>
              <a:rPr lang="en-US" sz="3097" dirty="0" smtClean="0"/>
              <a:t>”</a:t>
            </a:r>
            <a:endParaRPr lang="en-US" dirty="0" smtClean="0"/>
          </a:p>
          <a:p>
            <a:pPr algn="r">
              <a:buNone/>
            </a:pPr>
            <a:r>
              <a:rPr lang="en-US" dirty="0" smtClean="0"/>
              <a:t>- Kathleen Tyner </a:t>
            </a:r>
            <a:r>
              <a:rPr lang="en-US" i="1" dirty="0" smtClean="0"/>
              <a:t>Literacy in the Digital Age</a:t>
            </a:r>
            <a:endParaRPr lang="en-US"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697</TotalTime>
  <Words>831</Words>
  <Application>Microsoft Macintosh PowerPoint</Application>
  <PresentationFormat>On-screen Show (4:3)</PresentationFormat>
  <Paragraphs>116</Paragraphs>
  <Slides>23</Slides>
  <Notes>6</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Perspective</vt:lpstr>
      <vt:lpstr>Digital Storytelling</vt:lpstr>
      <vt:lpstr>Ten Years and 500 Stories Later</vt:lpstr>
      <vt:lpstr>Digital Literacy</vt:lpstr>
      <vt:lpstr>The Formula</vt:lpstr>
      <vt:lpstr>Defining Digital Storytelling </vt:lpstr>
      <vt:lpstr>Defining Story</vt:lpstr>
      <vt:lpstr>Other Types of Digital Stories</vt:lpstr>
      <vt:lpstr>7 Elements      (CDS model)</vt:lpstr>
      <vt:lpstr>Will My Name Be Shouted Out</vt:lpstr>
      <vt:lpstr>Teach Story… or else</vt:lpstr>
      <vt:lpstr>The Challenges</vt:lpstr>
      <vt:lpstr>Multiliteracies</vt:lpstr>
      <vt:lpstr>5 Steps - 5 Stages of DS Project</vt:lpstr>
      <vt:lpstr>My Assumptions of DS</vt:lpstr>
      <vt:lpstr>Write Here, Right Now</vt:lpstr>
      <vt:lpstr>Need for Media Literacy</vt:lpstr>
      <vt:lpstr>What NOT to do</vt:lpstr>
      <vt:lpstr>Best Practices</vt:lpstr>
      <vt:lpstr>Writing the Story </vt:lpstr>
      <vt:lpstr>Teaching Story</vt:lpstr>
      <vt:lpstr>Technical Choices</vt:lpstr>
      <vt:lpstr>Assessing Digital Stories</vt:lpstr>
      <vt:lpstr>Questions</vt:lpstr>
    </vt:vector>
  </TitlesOfParts>
  <Company>Shanghai American School</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 Banaszewski</dc:title>
  <dc:creator>Tom  Banaszewski</dc:creator>
  <cp:lastModifiedBy>Tom  Banaszewski</cp:lastModifiedBy>
  <cp:revision>62</cp:revision>
  <dcterms:created xsi:type="dcterms:W3CDTF">2008-09-06T02:37:06Z</dcterms:created>
  <dcterms:modified xsi:type="dcterms:W3CDTF">2008-09-06T05:41:43Z</dcterms:modified>
</cp:coreProperties>
</file>